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64" r:id="rId4"/>
    <p:sldId id="265" r:id="rId5"/>
    <p:sldId id="261" r:id="rId6"/>
    <p:sldId id="268" r:id="rId7"/>
    <p:sldId id="269" r:id="rId8"/>
    <p:sldId id="267" r:id="rId9"/>
    <p:sldId id="271" r:id="rId10"/>
    <p:sldId id="266" r:id="rId11"/>
    <p:sldId id="272" r:id="rId12"/>
    <p:sldId id="262" r:id="rId13"/>
    <p:sldId id="274" r:id="rId14"/>
    <p:sldId id="275" r:id="rId15"/>
    <p:sldId id="277" r:id="rId16"/>
    <p:sldId id="276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549"/>
    <a:srgbClr val="003635"/>
    <a:srgbClr val="005856"/>
    <a:srgbClr val="9EFF29"/>
    <a:srgbClr val="007033"/>
    <a:srgbClr val="5EEC3C"/>
    <a:srgbClr val="F1C88B"/>
    <a:srgbClr val="FE9202"/>
    <a:srgbClr val="1D3A00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9"/>
    <p:restoredTop sz="93246"/>
  </p:normalViewPr>
  <p:slideViewPr>
    <p:cSldViewPr snapToGrid="0">
      <p:cViewPr varScale="1">
        <p:scale>
          <a:sx n="195" d="100"/>
          <a:sy n="195" d="100"/>
        </p:scale>
        <p:origin x="184" y="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tiff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055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assumption: higher the price, lower the sales, customers tend to be attracted by lower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26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these two questions can be answered by the following correlation matrix</a:t>
            </a:r>
          </a:p>
          <a:p>
            <a:r>
              <a:rPr lang="en-US" dirty="0"/>
              <a:t>- list of all numeric variables listed both horizontal and vertical ways</a:t>
            </a:r>
          </a:p>
          <a:p>
            <a:r>
              <a:rPr lang="en-US" dirty="0"/>
              <a:t>the number in each cell represents the correlation coefficient (denoted r) between two variables (absolute values range from 0-1, closer to 1, strong the correlation, as well as darker the cell color)</a:t>
            </a:r>
          </a:p>
          <a:p>
            <a:r>
              <a:rPr lang="en-US" dirty="0"/>
              <a:t>- positive sign - positive correlation, negative- negative correlation</a:t>
            </a:r>
          </a:p>
          <a:p>
            <a:endParaRPr lang="en-US" dirty="0"/>
          </a:p>
          <a:p>
            <a:r>
              <a:rPr lang="en-US" dirty="0"/>
              <a:t>to answer the 1st question</a:t>
            </a:r>
          </a:p>
          <a:p>
            <a:endParaRPr lang="en-US" dirty="0"/>
          </a:p>
          <a:p>
            <a:r>
              <a:rPr lang="en-US" dirty="0"/>
              <a:t>one thing to note here, price vs sales, as we see before is unit price vs sales, here is the listing price vs sales</a:t>
            </a:r>
          </a:p>
          <a:p>
            <a:endParaRPr lang="en-US" dirty="0"/>
          </a:p>
          <a:p>
            <a:r>
              <a:rPr lang="en-US" dirty="0"/>
              <a:t>the 2nd </a:t>
            </a:r>
            <a:r>
              <a:rPr lang="en-US" dirty="0" err="1"/>
              <a:t>quesion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27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answering </a:t>
            </a:r>
            <a:r>
              <a:rPr lang="en-US" dirty="0" err="1"/>
              <a:t>tje</a:t>
            </a:r>
            <a:r>
              <a:rPr lang="en-US" dirty="0"/>
              <a:t> questions, we now have some findings for the strategy of the brand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34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775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FYI data dictionary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774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using data, answer some key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8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527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86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very big question</a:t>
            </a:r>
          </a:p>
          <a:p>
            <a:endParaRPr lang="en-US" dirty="0"/>
          </a:p>
          <a:p>
            <a:r>
              <a:rPr lang="en-US" dirty="0"/>
              <a:t>broken down by more detailed sub-q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756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three categories of fulfillment methods</a:t>
            </a:r>
          </a:p>
          <a:p>
            <a:r>
              <a:rPr lang="en-US" dirty="0"/>
              <a:t>Amazon product: sold and ship by amazon. Retail by amazon, not consider</a:t>
            </a:r>
          </a:p>
          <a:p>
            <a:r>
              <a:rPr lang="en-US" dirty="0"/>
              <a:t>FBA: sold by 3rd party merchant but fulfilled by amazon. merchant ships the products to Amazon warehouse, Amazon then take cares of shipping, </a:t>
            </a:r>
            <a:r>
              <a:rPr lang="en-US" dirty="0" err="1"/>
              <a:t>custer</a:t>
            </a:r>
            <a:r>
              <a:rPr lang="en-US" dirty="0"/>
              <a:t> service </a:t>
            </a:r>
            <a:r>
              <a:rPr lang="en-US" dirty="0" err="1"/>
              <a:t>ect</a:t>
            </a:r>
            <a:r>
              <a:rPr lang="en-US" dirty="0"/>
              <a:t>.</a:t>
            </a:r>
          </a:p>
          <a:p>
            <a:r>
              <a:rPr lang="en-US" dirty="0"/>
              <a:t>FBM: sold by and fulfilled by 3rd party merchant</a:t>
            </a:r>
          </a:p>
          <a:p>
            <a:endParaRPr lang="en-US" dirty="0"/>
          </a:p>
          <a:p>
            <a:r>
              <a:rPr lang="en-US" dirty="0"/>
              <a:t>2. three boxplots</a:t>
            </a:r>
          </a:p>
          <a:p>
            <a:r>
              <a:rPr lang="en-US" dirty="0"/>
              <a:t>Y axis is Sales,</a:t>
            </a:r>
          </a:p>
          <a:p>
            <a:r>
              <a:rPr lang="en-US" dirty="0"/>
              <a:t>sales ranks converted to rank percentiles, </a:t>
            </a:r>
          </a:p>
          <a:p>
            <a:r>
              <a:rPr lang="en-US" dirty="0"/>
              <a:t>smaller rank number means higher sales , </a:t>
            </a:r>
            <a:r>
              <a:rPr lang="en-US" dirty="0" err="1"/>
              <a:t>opoisite</a:t>
            </a:r>
            <a:r>
              <a:rPr lang="en-US" dirty="0"/>
              <a:t> relationship</a:t>
            </a:r>
          </a:p>
          <a:p>
            <a:r>
              <a:rPr lang="en-US" dirty="0"/>
              <a:t>higher ranking percentiles meaning higher sales</a:t>
            </a:r>
          </a:p>
          <a:p>
            <a:endParaRPr lang="en-US" dirty="0"/>
          </a:p>
          <a:p>
            <a:r>
              <a:rPr lang="en-US" dirty="0"/>
              <a:t>3. Boxplot shows</a:t>
            </a:r>
          </a:p>
          <a:p>
            <a:r>
              <a:rPr lang="en-US" dirty="0"/>
              <a:t>4. to test if the different is statistically significant</a:t>
            </a:r>
          </a:p>
          <a:p>
            <a:r>
              <a:rPr lang="en-US" dirty="0"/>
              <a:t>statistical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assumption, we might think higher rating means higher sales, customer is satisfied with the products. In fact, the customer </a:t>
            </a:r>
            <a:r>
              <a:rPr lang="en-US" dirty="0" err="1"/>
              <a:t>avg</a:t>
            </a:r>
            <a:r>
              <a:rPr lang="en-US" dirty="0"/>
              <a:t> rating might be misleading, because of the sample size issue</a:t>
            </a:r>
          </a:p>
          <a:p>
            <a:endParaRPr lang="en-US" dirty="0"/>
          </a:p>
          <a:p>
            <a:r>
              <a:rPr lang="en-US" dirty="0"/>
              <a:t>1st, good amount of products have close to perfect rating, because some products have only one five star ratings</a:t>
            </a:r>
          </a:p>
          <a:p>
            <a:endParaRPr lang="en-US" dirty="0"/>
          </a:p>
          <a:p>
            <a:r>
              <a:rPr lang="en-US" dirty="0"/>
              <a:t>2, set the threshold for rating numbers &gt; 10</a:t>
            </a:r>
          </a:p>
          <a:p>
            <a:endParaRPr lang="en-US" dirty="0"/>
          </a:p>
          <a:p>
            <a:r>
              <a:rPr lang="en-US" dirty="0"/>
              <a:t>3, only look at top 100 best sellers ratings, higher chances that they have more customers ratings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18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3224" y="2964426"/>
            <a:ext cx="8203575" cy="1688689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477" y="376085"/>
            <a:ext cx="8188953" cy="671052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895386"/>
            <a:ext cx="8246070" cy="763526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254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629696"/>
            <a:ext cx="8246070" cy="3232625"/>
          </a:xfrm>
        </p:spPr>
        <p:txBody>
          <a:bodyPr/>
          <a:lstStyle>
            <a:lvl1pPr algn="ctr">
              <a:defRPr sz="2800">
                <a:solidFill>
                  <a:srgbClr val="002060"/>
                </a:solidFill>
              </a:defRPr>
            </a:lvl1pPr>
            <a:lvl2pPr algn="ctr">
              <a:defRPr>
                <a:solidFill>
                  <a:srgbClr val="002060"/>
                </a:solidFill>
              </a:defRPr>
            </a:lvl2pPr>
            <a:lvl3pPr algn="ctr">
              <a:defRPr>
                <a:solidFill>
                  <a:srgbClr val="002060"/>
                </a:solidFill>
              </a:defRPr>
            </a:lvl3pPr>
            <a:lvl4pPr algn="ctr">
              <a:defRPr>
                <a:solidFill>
                  <a:srgbClr val="002060"/>
                </a:solidFill>
              </a:defRPr>
            </a:lvl4pPr>
            <a:lvl5pPr algn="ctr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6219" y="391788"/>
            <a:ext cx="6164825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254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6219" y="1155313"/>
            <a:ext cx="6164825" cy="3511061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1075435"/>
            <a:ext cx="8093365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254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8546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327016"/>
            <a:ext cx="4040188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8546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327016"/>
            <a:ext cx="4041775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165" y="3894424"/>
            <a:ext cx="8203575" cy="1637071"/>
          </a:xfrm>
        </p:spPr>
        <p:txBody>
          <a:bodyPr>
            <a:normAutofit/>
          </a:bodyPr>
          <a:lstStyle/>
          <a:p>
            <a:r>
              <a:rPr lang="en-US" dirty="0"/>
              <a:t>Amazon Instant Coffee Products Analysis</a:t>
            </a:r>
            <a:br>
              <a:rPr lang="en-US" dirty="0"/>
            </a:br>
            <a:r>
              <a:rPr lang="en-US" sz="1600" dirty="0"/>
              <a:t>A Web scraping Project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F570B6-4AB8-C04A-84FA-4661D5CEC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99" y="720388"/>
            <a:ext cx="7178725" cy="32511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64988E-70FD-4C4E-8320-7E40E1A8EE11}"/>
              </a:ext>
            </a:extLst>
          </p:cNvPr>
          <p:cNvSpPr txBox="1"/>
          <p:nvPr/>
        </p:nvSpPr>
        <p:spPr>
          <a:xfrm>
            <a:off x="661919" y="4261983"/>
            <a:ext cx="3637126" cy="523220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Top sales ranks converted to Rank percentiles(0-1) for more intuitive view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0E3FC81-6741-624C-A2D4-0AD594033099}"/>
              </a:ext>
            </a:extLst>
          </p:cNvPr>
          <p:cNvCxnSpPr/>
          <p:nvPr/>
        </p:nvCxnSpPr>
        <p:spPr>
          <a:xfrm>
            <a:off x="412847" y="2808496"/>
            <a:ext cx="702860" cy="1050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60A984B-A91E-834B-B2CC-D563BB25BDBA}"/>
              </a:ext>
            </a:extLst>
          </p:cNvPr>
          <p:cNvSpPr txBox="1"/>
          <p:nvPr/>
        </p:nvSpPr>
        <p:spPr>
          <a:xfrm>
            <a:off x="5407914" y="695184"/>
            <a:ext cx="3009333" cy="52322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Boxplots indicate FBA has advantage over FBM in terms of Sales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2D11FF-A5DA-9F4A-8592-A3E0A678941D}"/>
              </a:ext>
            </a:extLst>
          </p:cNvPr>
          <p:cNvSpPr/>
          <p:nvPr/>
        </p:nvSpPr>
        <p:spPr>
          <a:xfrm>
            <a:off x="-255899" y="118060"/>
            <a:ext cx="8263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dirty="0">
                <a:solidFill>
                  <a:srgbClr val="C00000"/>
                </a:solidFill>
              </a:rPr>
              <a:t>Which fulfillment method sells better: FBA vs FBM?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951C97D8-4E9F-C644-8790-F83E492B25AA}"/>
              </a:ext>
            </a:extLst>
          </p:cNvPr>
          <p:cNvSpPr/>
          <p:nvPr/>
        </p:nvSpPr>
        <p:spPr>
          <a:xfrm>
            <a:off x="6735160" y="1263989"/>
            <a:ext cx="177421" cy="2410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46CBE1-BF22-8946-99F6-10721558D1ED}"/>
              </a:ext>
            </a:extLst>
          </p:cNvPr>
          <p:cNvSpPr txBox="1"/>
          <p:nvPr/>
        </p:nvSpPr>
        <p:spPr>
          <a:xfrm>
            <a:off x="5244141" y="1505009"/>
            <a:ext cx="3459710" cy="181588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One-way ANOVA test on Sales rank percentiles by fulfillment methods. Result shows the fulfillment methods sales are statistically significant different from each other.</a:t>
            </a:r>
          </a:p>
          <a:p>
            <a:endParaRPr lang="en-US" sz="1400" dirty="0"/>
          </a:p>
          <a:p>
            <a:r>
              <a:rPr lang="en-US" sz="1400" dirty="0"/>
              <a:t>Two-sample t-test between FBA sales vs FBM sales are significantly different.</a:t>
            </a:r>
          </a:p>
        </p:txBody>
      </p:sp>
    </p:spTree>
    <p:extLst>
      <p:ext uri="{BB962C8B-B14F-4D97-AF65-F5344CB8AC3E}">
        <p14:creationId xmlns:p14="http://schemas.microsoft.com/office/powerpoint/2010/main" val="814452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FA0582-FE05-D143-B229-4488DB864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488" y="593678"/>
            <a:ext cx="3682450" cy="21904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771DC7-6BEF-7744-800E-FCE8E5DEBD37}"/>
              </a:ext>
            </a:extLst>
          </p:cNvPr>
          <p:cNvSpPr/>
          <p:nvPr/>
        </p:nvSpPr>
        <p:spPr>
          <a:xfrm>
            <a:off x="-279780" y="129699"/>
            <a:ext cx="63393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dirty="0">
                <a:solidFill>
                  <a:srgbClr val="C00000"/>
                </a:solidFill>
              </a:rPr>
              <a:t>Is Customer average rating a good predictor for sales?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15BC9D-ECE6-4048-8E36-902D760DC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9211" y="593678"/>
            <a:ext cx="4085273" cy="219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D58A46-D752-8945-8AEA-0265EB43DC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488" y="2988860"/>
            <a:ext cx="3682450" cy="1997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9506BA-852B-8040-8B1E-94765963B614}"/>
              </a:ext>
            </a:extLst>
          </p:cNvPr>
          <p:cNvSpPr txBox="1"/>
          <p:nvPr/>
        </p:nvSpPr>
        <p:spPr>
          <a:xfrm>
            <a:off x="655092" y="882172"/>
            <a:ext cx="1931159" cy="58477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All products average rating distribution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2236D-2C51-A44C-A99F-220EDC1C90ED}"/>
              </a:ext>
            </a:extLst>
          </p:cNvPr>
          <p:cNvSpPr txBox="1"/>
          <p:nvPr/>
        </p:nvSpPr>
        <p:spPr>
          <a:xfrm>
            <a:off x="4478739" y="877240"/>
            <a:ext cx="1931159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Products with more than 10 ratings average rating distribution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7684EC-F6F5-6241-BD51-F1AA36F23842}"/>
              </a:ext>
            </a:extLst>
          </p:cNvPr>
          <p:cNvSpPr txBox="1"/>
          <p:nvPr/>
        </p:nvSpPr>
        <p:spPr>
          <a:xfrm>
            <a:off x="605051" y="3213283"/>
            <a:ext cx="1680949" cy="738664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Top 100 best sellers average rating distribution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7A44888-198C-9C46-9FA5-090E7DC972A5}"/>
              </a:ext>
            </a:extLst>
          </p:cNvPr>
          <p:cNvSpPr/>
          <p:nvPr/>
        </p:nvSpPr>
        <p:spPr>
          <a:xfrm>
            <a:off x="3207224" y="648269"/>
            <a:ext cx="436728" cy="20608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A35F02-28E5-6C4C-BD08-90B41C4EAAAB}"/>
              </a:ext>
            </a:extLst>
          </p:cNvPr>
          <p:cNvSpPr txBox="1"/>
          <p:nvPr/>
        </p:nvSpPr>
        <p:spPr>
          <a:xfrm>
            <a:off x="4287501" y="2988860"/>
            <a:ext cx="392698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Not a good predictor for sales</a:t>
            </a:r>
          </a:p>
          <a:p>
            <a:r>
              <a:rPr lang="en-US" sz="1400" dirty="0"/>
              <a:t>Average customer rating itself is biased due to sample size issue. Some 5 star rating product can only have few ratings.  </a:t>
            </a:r>
          </a:p>
          <a:p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Solution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Add thresholds to number of ratings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Bayesian average ratings </a:t>
            </a:r>
          </a:p>
        </p:txBody>
      </p:sp>
    </p:spTree>
    <p:extLst>
      <p:ext uri="{BB962C8B-B14F-4D97-AF65-F5344CB8AC3E}">
        <p14:creationId xmlns:p14="http://schemas.microsoft.com/office/powerpoint/2010/main" val="2931297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CCC8AC-40EE-D748-9575-7DB93440F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46" y="600500"/>
            <a:ext cx="4605267" cy="41890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19E946-4A8B-0248-80C1-2A9CBE7FB258}"/>
              </a:ext>
            </a:extLst>
          </p:cNvPr>
          <p:cNvSpPr/>
          <p:nvPr/>
        </p:nvSpPr>
        <p:spPr>
          <a:xfrm>
            <a:off x="-225188" y="50265"/>
            <a:ext cx="85707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dirty="0">
                <a:solidFill>
                  <a:srgbClr val="C00000"/>
                </a:solidFill>
              </a:rPr>
              <a:t>Does unit price have the significant impact on sales?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EF7193-5DF4-3C40-92EA-B2E4B4E25FE4}"/>
              </a:ext>
            </a:extLst>
          </p:cNvPr>
          <p:cNvSpPr txBox="1"/>
          <p:nvPr/>
        </p:nvSpPr>
        <p:spPr>
          <a:xfrm>
            <a:off x="5397687" y="1627329"/>
            <a:ext cx="3009333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Scatter plot not showing significant trend between unit price and Sales</a:t>
            </a:r>
          </a:p>
        </p:txBody>
      </p:sp>
    </p:spTree>
    <p:extLst>
      <p:ext uri="{BB962C8B-B14F-4D97-AF65-F5344CB8AC3E}">
        <p14:creationId xmlns:p14="http://schemas.microsoft.com/office/powerpoint/2010/main" val="756707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C19E946-4A8B-0248-80C1-2A9CBE7FB258}"/>
              </a:ext>
            </a:extLst>
          </p:cNvPr>
          <p:cNvSpPr/>
          <p:nvPr/>
        </p:nvSpPr>
        <p:spPr>
          <a:xfrm>
            <a:off x="-225188" y="50265"/>
            <a:ext cx="85707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dirty="0">
                <a:solidFill>
                  <a:srgbClr val="C00000"/>
                </a:solidFill>
              </a:rPr>
              <a:t>- Does ‘Subscribe &amp; Save’ option helps increase sales?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</a:rPr>
              <a:t>- What are other factors that are related to sales?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3F77244-BE2C-684C-A404-D6500C658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967218"/>
              </p:ext>
            </p:extLst>
          </p:nvPr>
        </p:nvGraphicFramePr>
        <p:xfrm>
          <a:off x="313901" y="868008"/>
          <a:ext cx="8598087" cy="3964025"/>
        </p:xfrm>
        <a:graphic>
          <a:graphicData uri="http://schemas.openxmlformats.org/drawingml/2006/table">
            <a:tbl>
              <a:tblPr/>
              <a:tblGrid>
                <a:gridCol w="680967">
                  <a:extLst>
                    <a:ext uri="{9D8B030D-6E8A-4147-A177-3AD203B41FA5}">
                      <a16:colId xmlns:a16="http://schemas.microsoft.com/office/drawing/2014/main" val="2329900603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114142540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289074311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3243411625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3315684169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676448406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2135780181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2397728270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2789995014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452946686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1774036029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340702551"/>
                    </a:ext>
                  </a:extLst>
                </a:gridCol>
                <a:gridCol w="659760">
                  <a:extLst>
                    <a:ext uri="{9D8B030D-6E8A-4147-A177-3AD203B41FA5}">
                      <a16:colId xmlns:a16="http://schemas.microsoft.com/office/drawing/2014/main" val="39967441"/>
                    </a:ext>
                  </a:extLst>
                </a:gridCol>
              </a:tblGrid>
              <a:tr h="42104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top_sales_rank_percentile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price_in_US_dollars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amazon_choice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subscribe_flag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answered_questions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rating_avg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 err="1">
                          <a:effectLst/>
                        </a:rPr>
                        <a:t>rating_nums</a:t>
                      </a:r>
                      <a:endParaRPr lang="en-US" sz="900" b="1" dirty="0">
                        <a:effectLst/>
                      </a:endParaRP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>
                          <a:effectLst/>
                        </a:rPr>
                        <a:t>rating_1_star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rating_2_star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rating_3_star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rating_4_star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900" b="1" dirty="0">
                          <a:effectLst/>
                        </a:rPr>
                        <a:t>rating_5_star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28988293"/>
                  </a:ext>
                </a:extLst>
              </a:tr>
              <a:tr h="421045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top_sales_rank_percentile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0.44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AF9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0.38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BA9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B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0.35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BF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8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B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1CC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959029"/>
                  </a:ext>
                </a:extLst>
              </a:tr>
              <a:tr h="306215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price_in_US_dollars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5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DCE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B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953423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amazon_choice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0.44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AF9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5F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DD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CB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A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9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4451941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subscribe_flag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0.29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C8B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D4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6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B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C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8899336"/>
                  </a:ext>
                </a:extLst>
              </a:tr>
              <a:tr h="363629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answered_questions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0.38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7BA9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C9B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D4C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0.84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4B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B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830402"/>
                  </a:ext>
                </a:extLst>
              </a:tr>
              <a:tr h="1913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rating_avg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0DB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DCE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CDDD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C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-0.82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-0.38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ADF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-0.34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B4F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CF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0.87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42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719439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rating_nums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0.35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6BFA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CB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8D6C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0.84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4B4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C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947428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rating_1_star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8E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-0.82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B4CC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7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B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D9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A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621201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rating_2_star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-0.38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ADF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2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2538464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rating_3_star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B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8E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A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CD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DAE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-0.34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B4F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9E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B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CC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954334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rating_4_star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6F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DBE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0.02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BE7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CFF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D9ED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DA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0.03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DBE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-0.18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CC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0641830"/>
                  </a:ext>
                </a:extLst>
              </a:tr>
              <a:tr h="280381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effectLst/>
                        </a:rPr>
                        <a:t>rating_5_star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0.26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1CCB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2DBE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0.14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D9D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0.05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CE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FDB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F1F1F1"/>
                          </a:solidFill>
                          <a:effectLst/>
                        </a:rPr>
                        <a:t>0.87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423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0.04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E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-0.19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FCAFC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-0.11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ED2F6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-0.17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CCF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-0.18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CCF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dirty="0">
                          <a:solidFill>
                            <a:srgbClr val="F1F1F1"/>
                          </a:solidFill>
                          <a:effectLst/>
                        </a:rPr>
                        <a:t>1.00</a:t>
                      </a:r>
                    </a:p>
                  </a:txBody>
                  <a:tcPr marL="17864" marR="17864" marT="8932" marB="893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04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702827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740B060-27A1-264D-BD8F-C0E88B27FB0E}"/>
              </a:ext>
            </a:extLst>
          </p:cNvPr>
          <p:cNvSpPr/>
          <p:nvPr/>
        </p:nvSpPr>
        <p:spPr>
          <a:xfrm>
            <a:off x="996285" y="868008"/>
            <a:ext cx="668742" cy="4106601"/>
          </a:xfrm>
          <a:prstGeom prst="rect">
            <a:avLst/>
          </a:prstGeom>
          <a:noFill/>
          <a:ln>
            <a:solidFill>
              <a:srgbClr val="7030A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B052D0-CB15-6C46-971E-8E57741AA8D7}"/>
              </a:ext>
            </a:extLst>
          </p:cNvPr>
          <p:cNvSpPr txBox="1"/>
          <p:nvPr/>
        </p:nvSpPr>
        <p:spPr>
          <a:xfrm>
            <a:off x="1965278" y="2019023"/>
            <a:ext cx="391690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Subscribe option has some positive correlation with sales, although the correlation is not strong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C8E93B3-6336-484A-A3E6-8DC6A9A8FEB3}"/>
              </a:ext>
            </a:extLst>
          </p:cNvPr>
          <p:cNvSpPr/>
          <p:nvPr/>
        </p:nvSpPr>
        <p:spPr>
          <a:xfrm>
            <a:off x="1665027" y="2388358"/>
            <a:ext cx="300251" cy="156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B13A71-68B0-C74D-8205-371F20C7F734}"/>
              </a:ext>
            </a:extLst>
          </p:cNvPr>
          <p:cNvSpPr txBox="1"/>
          <p:nvPr/>
        </p:nvSpPr>
        <p:spPr>
          <a:xfrm>
            <a:off x="1999398" y="1398821"/>
            <a:ext cx="3916908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Listing price do not have strong correlation with Sales rank percentiles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347A13-DD1C-0244-840B-44917989DCEC}"/>
              </a:ext>
            </a:extLst>
          </p:cNvPr>
          <p:cNvSpPr/>
          <p:nvPr/>
        </p:nvSpPr>
        <p:spPr>
          <a:xfrm>
            <a:off x="996285" y="1719618"/>
            <a:ext cx="757452" cy="2994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D83A024B-0EBE-CF4B-AFF1-67CA727683A9}"/>
              </a:ext>
            </a:extLst>
          </p:cNvPr>
          <p:cNvSpPr/>
          <p:nvPr/>
        </p:nvSpPr>
        <p:spPr>
          <a:xfrm>
            <a:off x="1770797" y="1782340"/>
            <a:ext cx="211541" cy="1739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E6614BB-DD2A-D14C-9CCF-34DE619AE2AF}"/>
              </a:ext>
            </a:extLst>
          </p:cNvPr>
          <p:cNvSpPr/>
          <p:nvPr/>
        </p:nvSpPr>
        <p:spPr>
          <a:xfrm>
            <a:off x="996285" y="2041303"/>
            <a:ext cx="757452" cy="2601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E12D54A-5112-C14A-BA8A-868F0B4601D6}"/>
              </a:ext>
            </a:extLst>
          </p:cNvPr>
          <p:cNvSpPr/>
          <p:nvPr/>
        </p:nvSpPr>
        <p:spPr>
          <a:xfrm>
            <a:off x="996285" y="2646907"/>
            <a:ext cx="757452" cy="2601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01A480-8F05-2040-8AEB-BB5ADE73357E}"/>
              </a:ext>
            </a:extLst>
          </p:cNvPr>
          <p:cNvSpPr/>
          <p:nvPr/>
        </p:nvSpPr>
        <p:spPr>
          <a:xfrm>
            <a:off x="1006520" y="3162385"/>
            <a:ext cx="757452" cy="2601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5FA8AB-05E2-524A-A8EC-1B7DC3885566}"/>
              </a:ext>
            </a:extLst>
          </p:cNvPr>
          <p:cNvSpPr/>
          <p:nvPr/>
        </p:nvSpPr>
        <p:spPr>
          <a:xfrm>
            <a:off x="996285" y="4538698"/>
            <a:ext cx="757452" cy="26015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36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5213D-EAAE-CB41-9D77-8D1A2EEAA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Outcome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A7034-8625-3746-BDDC-4CC13F30D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629696"/>
            <a:ext cx="8246070" cy="152976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FBA has advantage over FBM in terms of Sales</a:t>
            </a:r>
          </a:p>
          <a:p>
            <a:pPr algn="l"/>
            <a:r>
              <a:rPr lang="en-US" sz="2000" dirty="0"/>
              <a:t>Customer average rating is not a good predictor for Sales</a:t>
            </a:r>
          </a:p>
          <a:p>
            <a:pPr algn="l"/>
            <a:r>
              <a:rPr lang="en-US" sz="2000" dirty="0"/>
              <a:t>Listing price or unit price does not have the significant impact on sales</a:t>
            </a:r>
          </a:p>
          <a:p>
            <a:pPr algn="l"/>
            <a:r>
              <a:rPr lang="en-US" sz="2000" dirty="0"/>
              <a:t>Main factors contribute to higher instant coffee sales on Amazon:</a:t>
            </a:r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algn="l"/>
            <a:endParaRPr lang="en-US" sz="2000" dirty="0"/>
          </a:p>
          <a:p>
            <a:pPr algn="l"/>
            <a:endParaRPr lang="en-US" sz="2000" dirty="0"/>
          </a:p>
          <a:p>
            <a:pPr algn="l"/>
            <a:endParaRPr lang="en-US" sz="2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DBE6B2-B375-FB45-B4A1-DC9D3B694C96}"/>
              </a:ext>
            </a:extLst>
          </p:cNvPr>
          <p:cNvSpPr txBox="1">
            <a:spLocks/>
          </p:cNvSpPr>
          <p:nvPr/>
        </p:nvSpPr>
        <p:spPr>
          <a:xfrm>
            <a:off x="580894" y="3159457"/>
            <a:ext cx="8221912" cy="1529761"/>
          </a:xfrm>
          <a:prstGeom prst="rect">
            <a:avLst/>
          </a:prstGeom>
        </p:spPr>
        <p:txBody>
          <a:bodyPr vert="horz" lIns="91440" tIns="45720" rIns="91440" bIns="45720" numCol="3" rtlCol="0">
            <a:normAutofit fontScale="85000" lnSpcReduction="10000"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Brand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FBA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Amazon Choice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Rating numbers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Subscription Option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Number of answered questions</a:t>
            </a:r>
          </a:p>
          <a:p>
            <a:pPr lvl="1" algn="l">
              <a:buFont typeface="Wingdings" pitchFamily="2" charset="2"/>
              <a:buChar char="ü"/>
            </a:pPr>
            <a:r>
              <a:rPr lang="en-US" sz="2000" dirty="0"/>
              <a:t>5 star rating percentage</a:t>
            </a:r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lvl="1" algn="l">
              <a:buFont typeface="Wingdings" pitchFamily="2" charset="2"/>
              <a:buChar char="ü"/>
            </a:pPr>
            <a:endParaRPr lang="en-US" sz="2000" dirty="0"/>
          </a:p>
          <a:p>
            <a:pPr algn="l"/>
            <a:endParaRPr lang="en-US" sz="2000" dirty="0"/>
          </a:p>
          <a:p>
            <a:pPr algn="l"/>
            <a:endParaRPr lang="en-US" sz="2000" dirty="0"/>
          </a:p>
          <a:p>
            <a:pPr algn="l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96141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E0795-92BB-5948-9A75-C396FEA87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65627-8A82-A64B-8EA8-A5406E391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400" dirty="0"/>
              <a:t>Bayesian average rating</a:t>
            </a:r>
          </a:p>
          <a:p>
            <a:pPr algn="l"/>
            <a:r>
              <a:rPr lang="en-US" sz="2400" dirty="0"/>
              <a:t>Build models to predict sales rank</a:t>
            </a:r>
          </a:p>
          <a:p>
            <a:pPr algn="l"/>
            <a:r>
              <a:rPr lang="en-US" sz="2400" dirty="0"/>
              <a:t>Detailed pricing strategy</a:t>
            </a:r>
          </a:p>
          <a:p>
            <a:pPr algn="l"/>
            <a:r>
              <a:rPr lang="en-US" sz="2400" dirty="0"/>
              <a:t>Explore other factors that might potentially influence sales</a:t>
            </a:r>
          </a:p>
        </p:txBody>
      </p:sp>
    </p:spTree>
    <p:extLst>
      <p:ext uri="{BB962C8B-B14F-4D97-AF65-F5344CB8AC3E}">
        <p14:creationId xmlns:p14="http://schemas.microsoft.com/office/powerpoint/2010/main" val="2000839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6F46-F01B-8B42-A32B-56566A10F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948" y="1898496"/>
            <a:ext cx="8246070" cy="763526"/>
          </a:xfrm>
        </p:spPr>
        <p:txBody>
          <a:bodyPr>
            <a:normAutofit/>
          </a:bodyPr>
          <a:lstStyle/>
          <a:p>
            <a:r>
              <a:rPr lang="en-US" sz="44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20254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Background and Objectives</a:t>
            </a:r>
          </a:p>
          <a:p>
            <a:r>
              <a:rPr lang="en-US" dirty="0"/>
              <a:t>Data summary</a:t>
            </a:r>
          </a:p>
          <a:p>
            <a:r>
              <a:rPr lang="en-US" dirty="0"/>
              <a:t>Targeted questions and solutions</a:t>
            </a:r>
          </a:p>
          <a:p>
            <a:r>
              <a:rPr lang="en-US" dirty="0"/>
              <a:t>Outcome summary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1D3F-0CDF-5845-BE22-3175BD8A7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6" y="866170"/>
            <a:ext cx="8246070" cy="763526"/>
          </a:xfrm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</a:rPr>
              <a:t>Project Background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A183-DC46-0344-9DA0-4F642779D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000"/>
              <a:t>An </a:t>
            </a:r>
            <a:r>
              <a:rPr lang="en-US" sz="2000" dirty="0"/>
              <a:t>international instant coffee brand plans to </a:t>
            </a:r>
            <a:r>
              <a:rPr lang="en-US" sz="2000" b="1" u="sng" dirty="0"/>
              <a:t>enter the US market</a:t>
            </a:r>
            <a:r>
              <a:rPr lang="en-US" sz="2000" dirty="0"/>
              <a:t>. First step is launching their best selling products on Amazon. This project provides data driven insights to support the construction of business and marketing plans.</a:t>
            </a:r>
          </a:p>
          <a:p>
            <a:pPr algn="l"/>
            <a:r>
              <a:rPr lang="en-US" sz="2000" dirty="0"/>
              <a:t>Main </a:t>
            </a:r>
            <a:r>
              <a:rPr lang="en-US" sz="2000" b="1" u="sng" dirty="0"/>
              <a:t>objective</a:t>
            </a:r>
            <a:r>
              <a:rPr lang="en-US" sz="2000" dirty="0"/>
              <a:t> of this project is to answering the following two questions: </a:t>
            </a:r>
          </a:p>
          <a:p>
            <a:pPr lvl="1" algn="l">
              <a:buFont typeface="+mj-lt"/>
              <a:buAutoNum type="arabicPeriod"/>
            </a:pPr>
            <a:r>
              <a:rPr lang="en-US" sz="2000" dirty="0"/>
              <a:t>What are the major factors contributing to the instant coffee products sales on Amazon?</a:t>
            </a:r>
          </a:p>
          <a:p>
            <a:pPr lvl="1" algn="l">
              <a:buFont typeface="+mj-lt"/>
              <a:buAutoNum type="arabicPeriod"/>
            </a:pPr>
            <a:r>
              <a:rPr lang="en-US" sz="2000" dirty="0"/>
              <a:t>What strategies should the brand implement on Amazon?</a:t>
            </a:r>
          </a:p>
        </p:txBody>
      </p:sp>
    </p:spTree>
    <p:extLst>
      <p:ext uri="{BB962C8B-B14F-4D97-AF65-F5344CB8AC3E}">
        <p14:creationId xmlns:p14="http://schemas.microsoft.com/office/powerpoint/2010/main" val="24819711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26A5F-AB8B-F148-A01F-CF436F51A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6" y="840795"/>
            <a:ext cx="8246070" cy="763526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Data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366CD-C40C-3841-AB53-5D3C0F540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6" y="1692323"/>
            <a:ext cx="8246070" cy="3254990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Data Collection</a:t>
            </a:r>
          </a:p>
          <a:p>
            <a:pPr lvl="1" algn="l">
              <a:buFont typeface="Courier New" panose="02070309020205020404" pitchFamily="49" charset="0"/>
              <a:buChar char="o"/>
            </a:pPr>
            <a:r>
              <a:rPr lang="en-US" sz="1800" dirty="0"/>
              <a:t>Web scrapping with </a:t>
            </a:r>
            <a:r>
              <a:rPr lang="en-US" sz="1800" dirty="0" err="1"/>
              <a:t>Scrapy</a:t>
            </a:r>
            <a:r>
              <a:rPr lang="en-US" sz="1800" dirty="0"/>
              <a:t> framework </a:t>
            </a:r>
          </a:p>
          <a:p>
            <a:pPr lvl="1" algn="l">
              <a:buFont typeface="Courier New" panose="02070309020205020404" pitchFamily="49" charset="0"/>
              <a:buChar char="o"/>
            </a:pPr>
            <a:r>
              <a:rPr lang="en-US" sz="1800" dirty="0"/>
              <a:t>All products under Amazon Instant Coffee category</a:t>
            </a:r>
          </a:p>
          <a:p>
            <a:pPr algn="l"/>
            <a:r>
              <a:rPr lang="en-US" sz="1800" dirty="0"/>
              <a:t>Summary</a:t>
            </a:r>
          </a:p>
          <a:p>
            <a:pPr lvl="1" algn="l">
              <a:buFont typeface="Courier New" panose="02070309020205020404" pitchFamily="49" charset="0"/>
              <a:buChar char="o"/>
            </a:pPr>
            <a:r>
              <a:rPr lang="en-US" sz="1800" dirty="0"/>
              <a:t>4,369 products,  23 variables scrapped</a:t>
            </a:r>
          </a:p>
          <a:p>
            <a:pPr lvl="1" algn="l">
              <a:buFont typeface="Courier New" panose="02070309020205020404" pitchFamily="49" charset="0"/>
              <a:buChar char="o"/>
            </a:pPr>
            <a:r>
              <a:rPr lang="en-US" sz="1800" dirty="0"/>
              <a:t>17 Numeric variables, 6 Character variables</a:t>
            </a:r>
          </a:p>
          <a:p>
            <a:pPr lvl="1" algn="l">
              <a:buFont typeface="Courier New" panose="02070309020205020404" pitchFamily="49" charset="0"/>
              <a:buChar char="o"/>
            </a:pPr>
            <a:r>
              <a:rPr lang="en-US" sz="1800" dirty="0"/>
              <a:t>KPI variable (target variable):   </a:t>
            </a:r>
            <a:r>
              <a:rPr lang="en-US" sz="1800" b="1" dirty="0">
                <a:solidFill>
                  <a:srgbClr val="C00000"/>
                </a:solidFill>
              </a:rPr>
              <a:t>top_sales_rank</a:t>
            </a:r>
            <a:endParaRPr lang="en-US" sz="1800" b="1" dirty="0">
              <a:solidFill>
                <a:srgbClr val="C00000"/>
              </a:solidFill>
              <a:latin typeface="Courier New" panose="02070309020205020404" pitchFamily="49" charset="0"/>
            </a:endParaRPr>
          </a:p>
          <a:p>
            <a:pPr marL="457200" lvl="1" indent="0" algn="l">
              <a:buNone/>
            </a:pPr>
            <a:r>
              <a:rPr lang="en-US" sz="1800" dirty="0"/>
              <a:t>	Amazon listed best sellers ranking in Instant Coffee category, an important 	indicator of Sales volume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39786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DBDA-AAD1-2645-B87F-442F7EF0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017" y="0"/>
            <a:ext cx="8246070" cy="470848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/>
              <a:t>Data Dictionary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0D0DAFD-0B3E-734B-ABC8-BB39108B1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131202"/>
              </p:ext>
            </p:extLst>
          </p:nvPr>
        </p:nvGraphicFramePr>
        <p:xfrm>
          <a:off x="292017" y="613818"/>
          <a:ext cx="8657752" cy="4122435"/>
        </p:xfrm>
        <a:graphic>
          <a:graphicData uri="http://schemas.openxmlformats.org/drawingml/2006/table">
            <a:tbl>
              <a:tblPr firstRow="1">
                <a:tableStyleId>{74C1A8A3-306A-4EB7-A6B1-4F7E0EB9C5D6}</a:tableStyleId>
              </a:tblPr>
              <a:tblGrid>
                <a:gridCol w="1833872">
                  <a:extLst>
                    <a:ext uri="{9D8B030D-6E8A-4147-A177-3AD203B41FA5}">
                      <a16:colId xmlns:a16="http://schemas.microsoft.com/office/drawing/2014/main" val="617370745"/>
                    </a:ext>
                  </a:extLst>
                </a:gridCol>
                <a:gridCol w="864506">
                  <a:extLst>
                    <a:ext uri="{9D8B030D-6E8A-4147-A177-3AD203B41FA5}">
                      <a16:colId xmlns:a16="http://schemas.microsoft.com/office/drawing/2014/main" val="3636794237"/>
                    </a:ext>
                  </a:extLst>
                </a:gridCol>
                <a:gridCol w="5959374">
                  <a:extLst>
                    <a:ext uri="{9D8B030D-6E8A-4147-A177-3AD203B41FA5}">
                      <a16:colId xmlns:a16="http://schemas.microsoft.com/office/drawing/2014/main" val="3851578796"/>
                    </a:ext>
                  </a:extLst>
                </a:gridCol>
              </a:tblGrid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Feature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Data type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Description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653898664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product_name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Product listing name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078108906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brand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Brand name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452290264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FBA_label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Product fulfillment method: Sold and Ship by Amazon, Fulfilled by Amazon, Fulfilled by Merchant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114311350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amazon_choice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Boolean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Whether or not the product marked as 'Amazon's Choice'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601944344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price_in_US_dollars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Listing price of the product in US dollars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66141757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unit_price_flag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Boolean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Whether or not the product list the unit price on product page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774553633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unit_price_USdollars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 price of the product in US dollars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578544503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unit_price_unit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Unit price unit: per ounce, per item, per count, etc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833538299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top_sales_rank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Integer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Amazon listed best sellers ranking in Instant Coffee category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226062349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subscribe_flag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Boolean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Whether or not the product has 'Subscribe &amp; Save' option on the product page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999424423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shipping_weight_in_ounces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Product shipping weight in ounces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267985238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answered_questions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Float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Number of answered questions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625643145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rating_avg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Weighted average of customer rating score ( 0 - 5)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589007079"/>
                  </a:ext>
                </a:extLst>
              </a:tr>
              <a:tr h="274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rating_nums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Number of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1938019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236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4DBDA-AAD1-2645-B87F-442F7EF0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017" y="0"/>
            <a:ext cx="8246070" cy="470848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/>
              <a:t>Data Dictionary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0D0DAFD-0B3E-734B-ABC8-BB39108B1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727602"/>
              </p:ext>
            </p:extLst>
          </p:nvPr>
        </p:nvGraphicFramePr>
        <p:xfrm>
          <a:off x="356594" y="531931"/>
          <a:ext cx="8650928" cy="3425740"/>
        </p:xfrm>
        <a:graphic>
          <a:graphicData uri="http://schemas.openxmlformats.org/drawingml/2006/table">
            <a:tbl>
              <a:tblPr firstRow="1">
                <a:tableStyleId>{74C1A8A3-306A-4EB7-A6B1-4F7E0EB9C5D6}</a:tableStyleId>
              </a:tblPr>
              <a:tblGrid>
                <a:gridCol w="1676922">
                  <a:extLst>
                    <a:ext uri="{9D8B030D-6E8A-4147-A177-3AD203B41FA5}">
                      <a16:colId xmlns:a16="http://schemas.microsoft.com/office/drawing/2014/main" val="617370745"/>
                    </a:ext>
                  </a:extLst>
                </a:gridCol>
                <a:gridCol w="948520">
                  <a:extLst>
                    <a:ext uri="{9D8B030D-6E8A-4147-A177-3AD203B41FA5}">
                      <a16:colId xmlns:a16="http://schemas.microsoft.com/office/drawing/2014/main" val="3636794237"/>
                    </a:ext>
                  </a:extLst>
                </a:gridCol>
                <a:gridCol w="6025486">
                  <a:extLst>
                    <a:ext uri="{9D8B030D-6E8A-4147-A177-3AD203B41FA5}">
                      <a16:colId xmlns:a16="http://schemas.microsoft.com/office/drawing/2014/main" val="3851578796"/>
                    </a:ext>
                  </a:extLst>
                </a:gridCol>
              </a:tblGrid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Feature Name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Data type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Description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653898664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rating_1_star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Percentage of 1 star ratings in all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883301804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rating_2_star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Percentage of 2 star ratings in all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3196850304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rating_3_star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Percentage of 3 star ratings in all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451255085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rating_4_star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Float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Percentage of 4 star ratings in all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337154450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rating_5_star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Float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Percentage of 5 star ratings in all customer ratings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705616107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subscribe_5_unitprice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Float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After 5% discount unit price when the product has 'Subscribe &amp; Save' Option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143571504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subscribe_5_unit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String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5% discount unit price unit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2276661767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subscribe_15_unitprice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Float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After 15% discount unit price when the product has 'Subscribe &amp; Save' Option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179704984"/>
                  </a:ext>
                </a:extLst>
              </a:tr>
              <a:tr h="34257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subscribe_15_unit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String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1793" marR="1793" marT="179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15% discount unit price unit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793" marR="1793" marT="1793" marB="0" anchor="b"/>
                </a:tc>
                <a:extLst>
                  <a:ext uri="{0D108BD9-81ED-4DB2-BD59-A6C34878D82A}">
                    <a16:rowId xmlns:a16="http://schemas.microsoft.com/office/drawing/2014/main" val="8290533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0820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26A5F-AB8B-F148-A01F-CF436F51A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6" y="840795"/>
            <a:ext cx="8246070" cy="763526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Question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366CD-C40C-3841-AB53-5D3C0F540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735" y="1753737"/>
            <a:ext cx="5618877" cy="545911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400" dirty="0"/>
              <a:t>Who are the big players (competitors)?</a:t>
            </a:r>
          </a:p>
        </p:txBody>
      </p:sp>
    </p:spTree>
    <p:extLst>
      <p:ext uri="{BB962C8B-B14F-4D97-AF65-F5344CB8AC3E}">
        <p14:creationId xmlns:p14="http://schemas.microsoft.com/office/powerpoint/2010/main" val="2384203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E6015F-8225-F044-A6BE-0BDC49103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8491"/>
            <a:ext cx="6932501" cy="42239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0F00DD-3B4D-7146-96EF-19C3F7A7A7AB}"/>
              </a:ext>
            </a:extLst>
          </p:cNvPr>
          <p:cNvSpPr txBox="1"/>
          <p:nvPr/>
        </p:nvSpPr>
        <p:spPr>
          <a:xfrm>
            <a:off x="7035422" y="573206"/>
            <a:ext cx="1972101" cy="160043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Nescafe, Starbucks, Mount Hagen, Folgers,</a:t>
            </a:r>
          </a:p>
          <a:p>
            <a:r>
              <a:rPr lang="en-US" sz="1400" dirty="0"/>
              <a:t>Maxwell House</a:t>
            </a:r>
          </a:p>
          <a:p>
            <a:endParaRPr lang="en-US" sz="1400" dirty="0"/>
          </a:p>
          <a:p>
            <a:r>
              <a:rPr lang="en-US" sz="1400" dirty="0"/>
              <a:t>The top 5 brands that own half of the top 100 best selling products</a:t>
            </a:r>
          </a:p>
        </p:txBody>
      </p:sp>
    </p:spTree>
    <p:extLst>
      <p:ext uri="{BB962C8B-B14F-4D97-AF65-F5344CB8AC3E}">
        <p14:creationId xmlns:p14="http://schemas.microsoft.com/office/powerpoint/2010/main" val="3455232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26A5F-AB8B-F148-A01F-CF436F51A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6" y="840795"/>
            <a:ext cx="8246070" cy="763526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Question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366CD-C40C-3841-AB53-5D3C0F540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012" y="1514902"/>
            <a:ext cx="8463023" cy="3500650"/>
          </a:xfrm>
        </p:spPr>
        <p:txBody>
          <a:bodyPr>
            <a:normAutofit/>
          </a:bodyPr>
          <a:lstStyle/>
          <a:p>
            <a:pPr marL="57150" indent="0" algn="l">
              <a:buNone/>
            </a:pPr>
            <a:r>
              <a:rPr lang="en-US" sz="2400" dirty="0"/>
              <a:t>What are the major factors contributing to the instant coffee products sales on Amazon?</a:t>
            </a:r>
          </a:p>
          <a:p>
            <a:pPr marL="57150" indent="0" algn="l">
              <a:buNone/>
            </a:pPr>
            <a:endParaRPr lang="en-US" sz="2400" dirty="0"/>
          </a:p>
          <a:p>
            <a:pPr marL="914400" lvl="1" indent="-457200" algn="l">
              <a:buAutoNum type="arabicPeriod"/>
            </a:pPr>
            <a:r>
              <a:rPr lang="en-US" sz="2000" dirty="0"/>
              <a:t>Which fulfillment method sells better: FBA vs FBM?</a:t>
            </a:r>
          </a:p>
          <a:p>
            <a:pPr marL="914400" lvl="1" indent="-457200" algn="l">
              <a:buFont typeface="Arial" pitchFamily="34" charset="0"/>
              <a:buAutoNum type="arabicPeriod"/>
            </a:pPr>
            <a:r>
              <a:rPr lang="en-US" sz="2000" dirty="0"/>
              <a:t>Is Customer average rating a good predictor for sales? </a:t>
            </a:r>
          </a:p>
          <a:p>
            <a:pPr marL="914400" lvl="1" indent="-457200" algn="l">
              <a:buAutoNum type="arabicPeriod"/>
            </a:pPr>
            <a:r>
              <a:rPr lang="en-US" sz="2000" dirty="0"/>
              <a:t>Does listing price or unit price have the significant impact on sales?</a:t>
            </a:r>
          </a:p>
          <a:p>
            <a:pPr marL="914400" lvl="1" indent="-457200" algn="l">
              <a:buAutoNum type="arabicPeriod"/>
            </a:pPr>
            <a:r>
              <a:rPr lang="en-US" sz="2000" dirty="0"/>
              <a:t>Does ‘Subscribe &amp; Save’ option helps increase sales?</a:t>
            </a:r>
          </a:p>
          <a:p>
            <a:pPr marL="914400" lvl="1" indent="-457200" algn="l">
              <a:buAutoNum type="arabicPeriod"/>
            </a:pPr>
            <a:r>
              <a:rPr lang="en-US" sz="2000" dirty="0"/>
              <a:t>What are other factors that are related to sales?</a:t>
            </a:r>
          </a:p>
          <a:p>
            <a:pPr marL="914400" lvl="1" indent="-457200" algn="l">
              <a:buAutoNum type="arabicPeriod"/>
            </a:pPr>
            <a:endParaRPr lang="en-US" sz="2400" dirty="0"/>
          </a:p>
          <a:p>
            <a:pPr marL="457200" lvl="1" indent="0" algn="l">
              <a:buNone/>
            </a:pPr>
            <a:endParaRPr lang="en-US" sz="2400" dirty="0"/>
          </a:p>
          <a:p>
            <a:pPr marL="457200" lvl="1" indent="0" algn="l">
              <a:buNone/>
            </a:pPr>
            <a:endParaRPr lang="en-US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547B36-DDD4-1B40-8663-288BD34DCC85}"/>
              </a:ext>
            </a:extLst>
          </p:cNvPr>
          <p:cNvSpPr txBox="1">
            <a:spLocks/>
          </p:cNvSpPr>
          <p:nvPr/>
        </p:nvSpPr>
        <p:spPr>
          <a:xfrm>
            <a:off x="232013" y="2702257"/>
            <a:ext cx="8013354" cy="491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 algn="l">
              <a:buFont typeface="Arial" pitchFamily="34" charset="0"/>
              <a:buNone/>
            </a:pPr>
            <a:endParaRPr lang="en-US" sz="2400" dirty="0"/>
          </a:p>
          <a:p>
            <a:pPr marL="457200" lvl="1" indent="0" algn="l">
              <a:buFont typeface="Arial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54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1577</Words>
  <Application>Microsoft Macintosh PowerPoint</Application>
  <PresentationFormat>On-screen Show (16:9)</PresentationFormat>
  <Paragraphs>382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Courier New</vt:lpstr>
      <vt:lpstr>Wingdings</vt:lpstr>
      <vt:lpstr>Office Theme</vt:lpstr>
      <vt:lpstr>Amazon Instant Coffee Products Analysis A Web scraping Project  </vt:lpstr>
      <vt:lpstr>Agenda</vt:lpstr>
      <vt:lpstr>Project Background and Objectives</vt:lpstr>
      <vt:lpstr>Data Summary</vt:lpstr>
      <vt:lpstr>Data Dictionary</vt:lpstr>
      <vt:lpstr>Data Dictionary</vt:lpstr>
      <vt:lpstr>Question 1</vt:lpstr>
      <vt:lpstr>PowerPoint Presentation</vt:lpstr>
      <vt:lpstr>Question 2</vt:lpstr>
      <vt:lpstr>PowerPoint Presentation</vt:lpstr>
      <vt:lpstr>PowerPoint Presentation</vt:lpstr>
      <vt:lpstr>PowerPoint Presentation</vt:lpstr>
      <vt:lpstr>PowerPoint Presentation</vt:lpstr>
      <vt:lpstr>Outcome summary</vt:lpstr>
      <vt:lpstr>Future Work</vt:lpstr>
      <vt:lpstr>Q &amp; A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2020-07-27T06:05:32Z</dcterms:modified>
</cp:coreProperties>
</file>

<file path=docProps/thumbnail.jpeg>
</file>